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7" r:id="rId7"/>
    <p:sldId id="261" r:id="rId8"/>
    <p:sldId id="262" r:id="rId9"/>
    <p:sldId id="263" r:id="rId10"/>
    <p:sldId id="264" r:id="rId11"/>
    <p:sldId id="265" r:id="rId12"/>
    <p:sldId id="266" r:id="rId1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78" d="100"/>
          <a:sy n="78" d="100"/>
        </p:scale>
        <p:origin x="64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6F8BC2-9FEB-4A35-BF65-8E26AE3094B1}" type="datetimeFigureOut">
              <a:rPr lang="ru-RU" smtClean="0"/>
              <a:t>03.06.2024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E6E050-3F4C-444D-BD57-96B83321566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094137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53B74-78C9-4784-8B2F-9037FFF7E68D}" type="datetime1">
              <a:rPr lang="ru-RU" smtClean="0"/>
              <a:t>03.06.2024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7FBD4-3776-47F0-8257-16DF6675F815}" type="slidenum">
              <a:rPr lang="ru-RU" smtClean="0"/>
              <a:t>‹#›</a:t>
            </a:fld>
            <a:endParaRPr lang="ru-RU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46887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838D9-9E29-4DC6-BC86-94D522CB10F8}" type="datetime1">
              <a:rPr lang="ru-RU" smtClean="0"/>
              <a:t>03.06.2024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7FBD4-3776-47F0-8257-16DF6675F8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981637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D4B50-BE3B-4499-B82E-4397828229E6}" type="datetime1">
              <a:rPr lang="ru-RU" smtClean="0"/>
              <a:t>03.06.2024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7FBD4-3776-47F0-8257-16DF6675F8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845348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176A9-5E8B-4247-851D-A8B283ECD3DC}" type="datetime1">
              <a:rPr lang="ru-RU" smtClean="0"/>
              <a:t>03.06.2024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7FBD4-3776-47F0-8257-16DF6675F815}" type="slidenum">
              <a:rPr lang="ru-RU" smtClean="0"/>
              <a:t>‹#›</a:t>
            </a:fld>
            <a:endParaRPr lang="ru-RU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287144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63428-B192-45DF-A411-CF68C7DF6102}" type="datetime1">
              <a:rPr lang="ru-RU" smtClean="0"/>
              <a:t>03.06.2024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7FBD4-3776-47F0-8257-16DF6675F8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4054703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B36862-A528-4B68-801D-2CCFB367AD41}" type="datetime1">
              <a:rPr lang="ru-RU" smtClean="0"/>
              <a:t>03.06.2024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7FBD4-3776-47F0-8257-16DF6675F815}" type="slidenum">
              <a:rPr lang="ru-RU" smtClean="0"/>
              <a:t>‹#›</a:t>
            </a:fld>
            <a:endParaRPr lang="ru-RU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2571501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759B8-0A5C-4C7F-BA8C-4D6CC7061A08}" type="datetime1">
              <a:rPr lang="ru-RU" smtClean="0"/>
              <a:t>03.06.2024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7FBD4-3776-47F0-8257-16DF6675F8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356721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4A504-BD9D-458C-89DA-9B44CC293B80}" type="datetime1">
              <a:rPr lang="ru-RU" smtClean="0"/>
              <a:t>03.06.2024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7FBD4-3776-47F0-8257-16DF6675F8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0897741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FF453-0A3E-465D-B988-D817EB6F43F1}" type="datetime1">
              <a:rPr lang="ru-RU" smtClean="0"/>
              <a:t>03.06.2024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7FBD4-3776-47F0-8257-16DF6675F8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944823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52A57-20C0-463F-B8A2-957375230698}" type="datetime1">
              <a:rPr lang="ru-RU" smtClean="0"/>
              <a:t>03.06.2024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7FBD4-3776-47F0-8257-16DF6675F8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76220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88E8F-94BC-40B6-B62F-5433A7025584}" type="datetime1">
              <a:rPr lang="ru-RU" smtClean="0"/>
              <a:t>03.06.2024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7FBD4-3776-47F0-8257-16DF6675F8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969261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FA0391-6C9B-4675-AE86-125D22EE917B}" type="datetime1">
              <a:rPr lang="ru-RU" smtClean="0"/>
              <a:t>03.06.2024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7FBD4-3776-47F0-8257-16DF6675F8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01501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810F6-169E-41B0-BB1C-F2F0466E33BE}" type="datetime1">
              <a:rPr lang="ru-RU" smtClean="0"/>
              <a:t>03.06.2024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7FBD4-3776-47F0-8257-16DF6675F8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532154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D49A3-0D3E-4334-B99D-7521F1B042DB}" type="datetime1">
              <a:rPr lang="ru-RU" smtClean="0"/>
              <a:t>03.06.2024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7FBD4-3776-47F0-8257-16DF6675F8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365934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50D97-9C1A-4B12-8690-F80A599AB7C3}" type="datetime1">
              <a:rPr lang="ru-RU" smtClean="0"/>
              <a:t>03.06.2024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7FBD4-3776-47F0-8257-16DF6675F8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878727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07739A-5700-41A9-B251-AC3DA25F13AB}" type="datetime1">
              <a:rPr lang="ru-RU" smtClean="0"/>
              <a:t>03.06.2024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7FBD4-3776-47F0-8257-16DF6675F8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15575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18CD8-DA57-4101-9C94-382710B9DFAD}" type="datetime1">
              <a:rPr lang="ru-RU" smtClean="0"/>
              <a:t>03.06.2024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7FBD4-3776-47F0-8257-16DF6675F8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177197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9E7537A0-0E48-432A-A730-2BDAEFCDFAE9}" type="datetime1">
              <a:rPr lang="ru-RU" smtClean="0"/>
              <a:t>03.06.2024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02B7FBD4-3776-47F0-8257-16DF6675F8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7936420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  <p:sldLayoutId id="2147483705" r:id="rId15"/>
    <p:sldLayoutId id="2147483706" r:id="rId16"/>
    <p:sldLayoutId id="2147483707" r:id="rId1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4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446945"/>
          </a:xfrm>
        </p:spPr>
        <p:txBody>
          <a:bodyPr>
            <a:noAutofit/>
          </a:bodyPr>
          <a:lstStyle/>
          <a:p>
            <a:pPr algn="ctr"/>
            <a:r>
              <a:rPr lang="ru-RU" sz="2800" dirty="0" smtClean="0"/>
              <a:t>Частное </a:t>
            </a:r>
            <a:r>
              <a:rPr lang="ru-RU" sz="2800" dirty="0" smtClean="0"/>
              <a:t>учреждение профессиональная образовательная организация </a:t>
            </a:r>
            <a:r>
              <a:rPr lang="en-US" sz="2800" dirty="0" smtClean="0"/>
              <a:t>&lt;&lt;</a:t>
            </a:r>
            <a:r>
              <a:rPr lang="ru-RU" sz="2800" dirty="0" smtClean="0"/>
              <a:t>ТЕХНИКУМ БИЗНЕС И ПРАВО</a:t>
            </a:r>
            <a:r>
              <a:rPr lang="en-US" sz="2800" dirty="0" smtClean="0"/>
              <a:t>&gt;&gt;</a:t>
            </a:r>
            <a:endParaRPr lang="ru-RU" sz="2800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2066667" y="1693087"/>
            <a:ext cx="8058665" cy="28159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4400" dirty="0" smtClean="0">
                <a:cs typeface="Times New Roman" panose="02020603050405020304" pitchFamily="18" charset="0"/>
              </a:rPr>
              <a:t>Дипломная работа на тему</a:t>
            </a:r>
            <a:r>
              <a:rPr lang="en-US" sz="4400" dirty="0" smtClean="0">
                <a:cs typeface="Times New Roman" panose="02020603050405020304" pitchFamily="18" charset="0"/>
              </a:rPr>
              <a:t>:</a:t>
            </a:r>
            <a:r>
              <a:rPr lang="ru-RU" sz="4400" dirty="0" smtClean="0">
                <a:cs typeface="Times New Roman" panose="02020603050405020304" pitchFamily="18" charset="0"/>
              </a:rPr>
              <a:t> </a:t>
            </a:r>
            <a:endParaRPr lang="en-US" sz="4400" dirty="0" smtClean="0">
              <a:cs typeface="Times New Roman" panose="02020603050405020304" pitchFamily="18" charset="0"/>
            </a:endParaRPr>
          </a:p>
          <a:p>
            <a:pPr algn="ctr"/>
            <a:r>
              <a:rPr lang="ru-RU" sz="4400" dirty="0" smtClean="0">
                <a:cs typeface="Times New Roman" panose="02020603050405020304" pitchFamily="18" charset="0"/>
              </a:rPr>
              <a:t>«</a:t>
            </a:r>
            <a:r>
              <a:rPr lang="ru-RU" sz="4400" dirty="0" smtClean="0"/>
              <a:t>Система бронирование столов в ресторане</a:t>
            </a:r>
            <a:r>
              <a:rPr lang="ru-RU" sz="4400" dirty="0" smtClean="0">
                <a:cs typeface="Times New Roman" panose="02020603050405020304" pitchFamily="18" charset="0"/>
              </a:rPr>
              <a:t>»</a:t>
            </a:r>
            <a:endParaRPr lang="ru-RU" sz="4400" dirty="0">
              <a:cs typeface="Times New Roman" panose="02020603050405020304" pitchFamily="18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8262914" y="4832212"/>
            <a:ext cx="372483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/>
              <a:t>Выполнил студент группы ИС-4</a:t>
            </a:r>
            <a:br>
              <a:rPr lang="ru-RU" dirty="0" smtClean="0"/>
            </a:br>
            <a:r>
              <a:rPr lang="ru-RU" dirty="0" err="1" smtClean="0"/>
              <a:t>Корнев.В.В</a:t>
            </a:r>
            <a:endParaRPr lang="ru-RU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9005047" y="5478543"/>
            <a:ext cx="298270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ru-RU" dirty="0"/>
              <a:t>Научный руководитель</a:t>
            </a:r>
            <a:r>
              <a:rPr lang="en-US" dirty="0"/>
              <a:t>:</a:t>
            </a:r>
          </a:p>
          <a:p>
            <a:pPr algn="r"/>
            <a:r>
              <a:rPr lang="ru-RU" dirty="0" smtClean="0"/>
              <a:t>Мартыненко В.А.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81860758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4914" y="1727230"/>
            <a:ext cx="8307076" cy="4672730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3403098" y="896233"/>
            <a:ext cx="539070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ru-RU" sz="4800" dirty="0" smtClean="0">
                <a:latin typeface="Century Gothic (Заголовки)"/>
              </a:rPr>
              <a:t>Страница столика</a:t>
            </a:r>
            <a:endParaRPr lang="ru-RU" sz="4800" dirty="0">
              <a:latin typeface="Century Gothic (Заголовки)"/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7FBD4-3776-47F0-8257-16DF6675F815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37101703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4481832" y="279791"/>
            <a:ext cx="241252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dirty="0">
                <a:latin typeface="Century Gothic (Заголовки)"/>
              </a:rPr>
              <a:t>ВЫВОД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1312035" y="1763931"/>
            <a:ext cx="8752114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/>
              <a:t>В ходе работы были выполнены следующие задачи:</a:t>
            </a:r>
          </a:p>
          <a:p>
            <a:r>
              <a:rPr lang="ru-RU" sz="2400" dirty="0"/>
              <a:t>изучена предметная область и выявлены недостатки существующих методов бронирования столов в ресторане;</a:t>
            </a:r>
          </a:p>
          <a:p>
            <a:r>
              <a:rPr lang="ru-RU" sz="2400" dirty="0"/>
              <a:t>Была создана автоматизированная система бронирования столов, которая в дальнейшем будет использоваться рестораном для управления бронированиями и улучшения клиентского опыта.</a:t>
            </a: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7FBD4-3776-47F0-8257-16DF6675F815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68087369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932441" y="2688771"/>
            <a:ext cx="8001000" cy="852715"/>
          </a:xfrm>
        </p:spPr>
        <p:txBody>
          <a:bodyPr/>
          <a:lstStyle/>
          <a:p>
            <a:pPr algn="ctr"/>
            <a:r>
              <a:rPr lang="ru-RU" dirty="0" smtClean="0"/>
              <a:t>Спасибо за внимание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7FBD4-3776-47F0-8257-16DF6675F815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72877569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4546472" y="917993"/>
            <a:ext cx="240322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3600" dirty="0" smtClean="0"/>
              <a:t>Введение</a:t>
            </a:r>
            <a:endParaRPr lang="ru-RU" sz="3600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1415889" y="2526304"/>
            <a:ext cx="8884558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kern="1600" dirty="0">
                <a:latin typeface="Times New Roman" panose="02020603050405020304" pitchFamily="18" charset="0"/>
                <a:ea typeface="Calibri" panose="020F0502020204030204" pitchFamily="34" charset="0"/>
              </a:rPr>
              <a:t>В современном информационном обществе вопросы автоматизации </a:t>
            </a:r>
            <a:r>
              <a:rPr lang="ru-RU" sz="2400" kern="1600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ru-RU" sz="2400" kern="1600" dirty="0">
                <a:latin typeface="Times New Roman" panose="02020603050405020304" pitchFamily="18" charset="0"/>
                <a:ea typeface="Calibri" panose="020F0502020204030204" pitchFamily="34" charset="0"/>
              </a:rPr>
              <a:t>бизнес-процессов становятся все более актуальными. Это касается и ресторанного бизнеса, где автоматизация бронирования столов играет ключевую роль в улучшении обслуживания клиентов и оптимизации работы ресторана. С развитием цифровых технологий и интернета бронирование столов через онлайн-платформы становится стандартом для многих заведений.</a:t>
            </a:r>
            <a:endParaRPr lang="ru-RU" sz="2400" dirty="0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7FBD4-3776-47F0-8257-16DF6675F815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54098786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/>
          <p:cNvSpPr/>
          <p:nvPr/>
        </p:nvSpPr>
        <p:spPr>
          <a:xfrm>
            <a:off x="1595716" y="838017"/>
            <a:ext cx="878541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 smtClean="0"/>
              <a:t>Цель</a:t>
            </a:r>
            <a:r>
              <a:rPr lang="en-US" sz="2800" dirty="0" smtClean="0"/>
              <a:t>: </a:t>
            </a:r>
            <a:r>
              <a:rPr lang="ru-RU" sz="2000" dirty="0" smtClean="0"/>
              <a:t>данного </a:t>
            </a:r>
            <a:r>
              <a:rPr lang="ru-RU" sz="2000" dirty="0"/>
              <a:t>проекта является разработка эффективной автоматизированной системы бронирования столов для ресторана, которая обеспечит пользователям возможность легко и быстро бронировать столики через интернет</a:t>
            </a:r>
            <a:r>
              <a:rPr lang="ru-RU" sz="2800" dirty="0"/>
              <a:t>.</a:t>
            </a:r>
          </a:p>
        </p:txBody>
      </p:sp>
      <p:sp>
        <p:nvSpPr>
          <p:cNvPr id="7" name="Прямоугольник 6"/>
          <p:cNvSpPr/>
          <p:nvPr/>
        </p:nvSpPr>
        <p:spPr>
          <a:xfrm>
            <a:off x="1595716" y="3091081"/>
            <a:ext cx="862404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/>
              <a:t>Объектом исследования </a:t>
            </a:r>
            <a:r>
              <a:rPr lang="ru-RU" sz="2000" dirty="0"/>
              <a:t>является процесс бронирования столов в ресторане. Предметом исследования является разработка автоматизированной системы бронирования столов, включающей клиентскую и серверную части, реализованные с использованием PHP и веб-технологий.</a:t>
            </a: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7FBD4-3776-47F0-8257-16DF6675F815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00688460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3831097" y="649052"/>
            <a:ext cx="371447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3600" dirty="0" smtClean="0"/>
              <a:t>Задачи работы</a:t>
            </a:r>
            <a:endParaRPr lang="ru-RU" sz="3600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798088" y="1295383"/>
            <a:ext cx="9780495" cy="5324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/>
              <a:t>Анализ предметной области: Исследование текущих решений и тенденций в автоматизации бронирования столов</a:t>
            </a:r>
            <a:r>
              <a:rPr lang="ru-RU" sz="2000" dirty="0" smtClean="0"/>
              <a:t>.</a:t>
            </a:r>
            <a:endParaRPr lang="en-US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/>
              <a:t>Разработка архитектуры системы: Построение логической модели системы, включая диаграммы потоков данных и структур</a:t>
            </a:r>
            <a:r>
              <a:rPr lang="ru-RU" sz="2000" dirty="0" smtClean="0"/>
              <a:t>.</a:t>
            </a:r>
            <a:endParaRPr lang="en-US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/>
              <a:t>Реализация клиентской части: Создание пользовательского интерфейса с использованием HTML, CSS, </a:t>
            </a:r>
            <a:r>
              <a:rPr lang="ru-RU" sz="2000" dirty="0" err="1"/>
              <a:t>JavaScript</a:t>
            </a:r>
            <a:r>
              <a:rPr lang="ru-RU" sz="2000" dirty="0"/>
              <a:t> и </a:t>
            </a:r>
            <a:r>
              <a:rPr lang="ru-RU" sz="2000" dirty="0" err="1" smtClean="0"/>
              <a:t>Boostrap</a:t>
            </a:r>
            <a:r>
              <a:rPr lang="ru-RU" sz="2000" dirty="0" smtClean="0"/>
              <a:t>.</a:t>
            </a:r>
            <a:endParaRPr lang="en-US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/>
              <a:t>Реализация серверной части: Разработка серверной логики на PHP, включая взаимодействие с базой данных</a:t>
            </a:r>
            <a:r>
              <a:rPr lang="ru-RU" sz="2000" dirty="0" smtClean="0"/>
              <a:t>.</a:t>
            </a:r>
            <a:endParaRPr lang="en-US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/>
              <a:t>Тестирование: Проверка работоспособности системы, исправление ошибок и оптимизация производительности</a:t>
            </a:r>
            <a:r>
              <a:rPr lang="ru-RU" sz="2000" dirty="0" smtClean="0"/>
              <a:t>.</a:t>
            </a:r>
            <a:endParaRPr lang="en-US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/>
              <a:t>Оценка эффективности: Анализ результатов тестирования и сбор отзывов от пользователей для оценки качества и удобства системы.</a:t>
            </a: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7FBD4-3776-47F0-8257-16DF6675F815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92346969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8737" y="1782241"/>
            <a:ext cx="8549950" cy="4809346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2502766" y="951244"/>
            <a:ext cx="714189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ru-RU" sz="4800" dirty="0" smtClean="0">
                <a:latin typeface="Century Gothic (Заголовки)"/>
              </a:rPr>
              <a:t>Главная страница сайта</a:t>
            </a:r>
            <a:endParaRPr lang="ru-RU" sz="4800" dirty="0">
              <a:latin typeface="Century Gothic (Заголовки)"/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7FBD4-3776-47F0-8257-16DF6675F815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28265620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561" y="1889474"/>
            <a:ext cx="8238495" cy="4634154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3771889" y="1058477"/>
            <a:ext cx="465383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ru-RU" sz="4800" dirty="0" smtClean="0">
                <a:latin typeface="Century Gothic (Заголовки)"/>
              </a:rPr>
              <a:t>Страница о нас</a:t>
            </a:r>
            <a:endParaRPr lang="ru-RU" sz="4800" dirty="0">
              <a:latin typeface="Century Gothic (Заголовки)"/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7FBD4-3776-47F0-8257-16DF6675F815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02329376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033" y="1770084"/>
            <a:ext cx="8404242" cy="4732316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3460024" y="939087"/>
            <a:ext cx="525426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ru-RU" sz="4800" dirty="0" smtClean="0">
                <a:latin typeface="Century Gothic (Заголовки)"/>
              </a:rPr>
              <a:t>Страница отзывы</a:t>
            </a:r>
            <a:endParaRPr lang="ru-RU" sz="4800" dirty="0">
              <a:latin typeface="Century Gothic (Заголовки)"/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7FBD4-3776-47F0-8257-16DF6675F815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74305994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2346" y="1711977"/>
            <a:ext cx="8468442" cy="4763499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4017340" y="880980"/>
            <a:ext cx="471635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ru-RU" sz="4800" dirty="0">
                <a:latin typeface="Century Gothic (Заголовки)"/>
              </a:rPr>
              <a:t>Страница </a:t>
            </a:r>
            <a:r>
              <a:rPr lang="ru-RU" sz="4800" dirty="0" smtClean="0">
                <a:latin typeface="Century Gothic (Заголовки)"/>
              </a:rPr>
              <a:t>меню</a:t>
            </a:r>
            <a:endParaRPr lang="ru-RU" sz="4800" dirty="0">
              <a:latin typeface="Century Gothic (Заголовки)"/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7FBD4-3776-47F0-8257-16DF6675F815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89698251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6785" y="1472596"/>
            <a:ext cx="8954776" cy="5037061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3000442" y="641599"/>
            <a:ext cx="594746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ru-RU" sz="4800" dirty="0" smtClean="0">
                <a:latin typeface="Century Gothic (Заголовки)"/>
              </a:rPr>
              <a:t>Страница контактов</a:t>
            </a:r>
            <a:endParaRPr lang="ru-RU" sz="4800" dirty="0">
              <a:latin typeface="Century Gothic (Заголовки)"/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7FBD4-3776-47F0-8257-16DF6675F815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89124716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Сектор">
  <a:themeElements>
    <a:clrScheme name="Сектор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Сектор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Сектор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29</TotalTime>
  <Words>307</Words>
  <Application>Microsoft Office PowerPoint</Application>
  <PresentationFormat>Широкоэкранный</PresentationFormat>
  <Paragraphs>44</Paragraphs>
  <Slides>12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9" baseType="lpstr">
      <vt:lpstr>Arial</vt:lpstr>
      <vt:lpstr>Calibri</vt:lpstr>
      <vt:lpstr>Century Gothic</vt:lpstr>
      <vt:lpstr>Century Gothic (Заголовки)</vt:lpstr>
      <vt:lpstr>Times New Roman</vt:lpstr>
      <vt:lpstr>Wingdings 3</vt:lpstr>
      <vt:lpstr>Сектор</vt:lpstr>
      <vt:lpstr>Частное учреждение профессиональная образовательная организация &lt;&lt;ТЕХНИКУМ БИЗНЕС И ПРАВО&gt;&gt;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Спасибо за внимание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Частный учреждение профессиональная образовательная организация &lt;&lt;ТЕХНИКУМ БИЗНЕС И ПРАВО&gt;&gt;</dc:title>
  <dc:creator>zoxan</dc:creator>
  <cp:lastModifiedBy>zoxan</cp:lastModifiedBy>
  <cp:revision>10</cp:revision>
  <dcterms:created xsi:type="dcterms:W3CDTF">2024-06-02T18:56:04Z</dcterms:created>
  <dcterms:modified xsi:type="dcterms:W3CDTF">2024-06-02T23:53:34Z</dcterms:modified>
</cp:coreProperties>
</file>